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24"/>
  </p:notesMasterIdLst>
  <p:handoutMasterIdLst>
    <p:handoutMasterId r:id="rId25"/>
  </p:handoutMasterIdLst>
  <p:sldIdLst>
    <p:sldId id="394" r:id="rId5"/>
    <p:sldId id="424" r:id="rId6"/>
    <p:sldId id="425" r:id="rId7"/>
    <p:sldId id="426" r:id="rId8"/>
    <p:sldId id="427" r:id="rId9"/>
    <p:sldId id="429" r:id="rId10"/>
    <p:sldId id="431" r:id="rId11"/>
    <p:sldId id="430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1" r:id="rId21"/>
    <p:sldId id="352" r:id="rId22"/>
    <p:sldId id="442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28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65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975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3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0000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532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7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3391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1018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362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8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493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47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9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76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79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0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2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01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206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e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eshev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atakka.eu/" TargetMode="External"/><Relationship Id="rId7" Type="http://schemas.openxmlformats.org/officeDocument/2006/relationships/hyperlink" Target="http://www.fluentin3month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otthyoung.com/blog/" TargetMode="External"/><Relationship Id="rId5" Type="http://schemas.openxmlformats.org/officeDocument/2006/relationships/hyperlink" Target="http://angeru.softuni-friends.org/" TargetMode="External"/><Relationship Id="rId4" Type="http://schemas.openxmlformats.org/officeDocument/2006/relationships/hyperlink" Target="http://vgeorgiev.org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29.png"/><Relationship Id="rId17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0.png"/><Relationship Id="rId22" Type="http://schemas.openxmlformats.org/officeDocument/2006/relationships/hyperlink" Target="http://www.milestonesy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cademy.com/" TargetMode="External"/><Relationship Id="rId13" Type="http://schemas.openxmlformats.org/officeDocument/2006/relationships/image" Target="../media/image18.png"/><Relationship Id="rId3" Type="http://schemas.openxmlformats.org/officeDocument/2006/relationships/hyperlink" Target="https://www.khanacademy.org/" TargetMode="External"/><Relationship Id="rId7" Type="http://schemas.openxmlformats.org/officeDocument/2006/relationships/hyperlink" Target="http://ucha.se/" TargetMode="External"/><Relationship Id="rId12" Type="http://schemas.openxmlformats.org/officeDocument/2006/relationships/hyperlink" Target="http://softuni.bg/" TargetMode="External"/><Relationship Id="rId2" Type="http://schemas.openxmlformats.org/officeDocument/2006/relationships/hyperlink" Target="http://www.class-centra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" TargetMode="External"/><Relationship Id="rId11" Type="http://schemas.openxmlformats.org/officeDocument/2006/relationships/hyperlink" Target="http://academy.telerik.com/" TargetMode="External"/><Relationship Id="rId5" Type="http://schemas.openxmlformats.org/officeDocument/2006/relationships/hyperlink" Target="http://www.udacity.com/" TargetMode="External"/><Relationship Id="rId10" Type="http://schemas.openxmlformats.org/officeDocument/2006/relationships/hyperlink" Target="http://www.codeschool.com/" TargetMode="External"/><Relationship Id="rId4" Type="http://schemas.openxmlformats.org/officeDocument/2006/relationships/hyperlink" Target="https://www.coursera.org/" TargetMode="External"/><Relationship Id="rId9" Type="http://schemas.openxmlformats.org/officeDocument/2006/relationships/hyperlink" Target="http://code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itizen_scienc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en.wikipedia.org/wiki/Open_edu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govpartnership.org/" TargetMode="External"/><Relationship Id="rId5" Type="http://schemas.openxmlformats.org/officeDocument/2006/relationships/hyperlink" Target="http://okcon.org/" TargetMode="External"/><Relationship Id="rId4" Type="http://schemas.openxmlformats.org/officeDocument/2006/relationships/hyperlink" Target="http://okfn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85800"/>
            <a:ext cx="7986499" cy="913918"/>
          </a:xfrm>
        </p:spPr>
        <p:txBody>
          <a:bodyPr>
            <a:normAutofit/>
          </a:bodyPr>
          <a:lstStyle/>
          <a:p>
            <a:r>
              <a:rPr lang="en-US" dirty="0" smtClean="0"/>
              <a:t>Start Your Own Blog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67" y="1637292"/>
            <a:ext cx="7382341" cy="1486908"/>
          </a:xfrm>
        </p:spPr>
        <p:txBody>
          <a:bodyPr/>
          <a:lstStyle/>
          <a:p>
            <a:r>
              <a:rPr lang="en-US" dirty="0" smtClean="0"/>
              <a:t>The Culture of Knowledge Sharing and Collaboration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5942012" y="4229777"/>
            <a:ext cx="5542395" cy="1779742"/>
            <a:chOff x="3636734" y="3489519"/>
            <a:chExt cx="7847674" cy="2520000"/>
          </a:xfrm>
        </p:grpSpPr>
        <p:pic>
          <p:nvPicPr>
            <p:cNvPr id="4" name="Picture 2" descr="https://c1.staticflickr.com/5/4089/5041738205_d6327c0e63_z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736" y="3489519"/>
              <a:ext cx="4487672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c1.staticflickr.com/1/40/77346889_91ec153c3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34" y="3489519"/>
              <a:ext cx="33600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212" y="3421090"/>
            <a:ext cx="2358616" cy="25884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689176" y="3290829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973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Blogger</a:t>
            </a:r>
            <a:endParaRPr lang="en-US" dirty="0"/>
          </a:p>
        </p:txBody>
      </p:sp>
      <p:pic>
        <p:nvPicPr>
          <p:cNvPr id="4" name="Picture 2" descr="http://img4.wikia.nocookie.net/__cb20111219081317/halo/images/d/d5/Blogger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48" y="1451093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Blogger</a:t>
            </a:r>
            <a:endParaRPr lang="bg-BG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Blogger?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dirty="0" smtClean="0"/>
              <a:t>Older platform with lesser functionality.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Owned by Google</a:t>
            </a:r>
            <a:endParaRPr lang="en-GB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Offers free hosting at </a:t>
            </a:r>
            <a:r>
              <a:rPr lang="en-US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blogname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.blogspot.com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can find it at </a:t>
            </a:r>
            <a:r>
              <a:rPr lang="en-US" dirty="0" smtClean="0">
                <a:hlinkClick r:id="rId3"/>
              </a:rPr>
              <a:t>https://www.blogger.com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Blogger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g4.wikia.nocookie.net/__cb20111219081317/halo/images/d/d5/Blogger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48" y="1451093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32664"/>
            <a:ext cx="8938472" cy="820600"/>
          </a:xfrm>
        </p:spPr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134632"/>
            <a:ext cx="8938472" cy="688256"/>
          </a:xfrm>
        </p:spPr>
        <p:txBody>
          <a:bodyPr/>
          <a:lstStyle/>
          <a:p>
            <a:r>
              <a:rPr lang="en-US" dirty="0" smtClean="0"/>
              <a:t>What can you take from the others</a:t>
            </a:r>
            <a:endParaRPr lang="en-US" dirty="0"/>
          </a:p>
        </p:txBody>
      </p:sp>
      <p:pic>
        <p:nvPicPr>
          <p:cNvPr id="2050" name="Picture 2" descr="http://www.kzoolf.org/wp-content/uploads/2010/08/PlannedGiving-ist2_609093-growth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4772" y="964057"/>
            <a:ext cx="3505200" cy="22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2726">
            <a:off x="762849" y="893406"/>
            <a:ext cx="2377646" cy="2377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http://wiki.myexperiment.org/images/OpenSciencePS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9054">
            <a:off x="8044276" y="1883487"/>
            <a:ext cx="3798434" cy="14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7783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hlinkClick r:id="rId3"/>
              </a:rPr>
              <a:t>nakov.com</a:t>
            </a:r>
            <a:endParaRPr lang="en-US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02" y="1067044"/>
            <a:ext cx="9784620" cy="46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7783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>
                <a:hlinkClick r:id="rId3"/>
              </a:rPr>
              <a:t>peshev.net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3" y="1205459"/>
            <a:ext cx="9448800" cy="44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Others</a:t>
            </a:r>
            <a:endParaRPr lang="bg-BG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http://gatakka.eu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hlinkClick r:id="rId4"/>
              </a:rPr>
              <a:t>http://vgeorgiev.org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angeru.softuni-friends.org/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6"/>
              </a:rPr>
              <a:t>http://www.scotthyoung.com/blog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>
                <a:hlinkClick r:id="rId7"/>
              </a:rPr>
              <a:t>http://www.fluentin3months.com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Your Own Blog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https://softuni.bg/courses/teamwork-and-personal-skills/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4002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32664"/>
            <a:ext cx="8938472" cy="820600"/>
          </a:xfrm>
        </p:spPr>
        <p:txBody>
          <a:bodyPr/>
          <a:lstStyle/>
          <a:p>
            <a:r>
              <a:rPr lang="en-US" dirty="0" smtClean="0"/>
              <a:t>The Culture of Knowledge Sharing and Collaboration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134632"/>
            <a:ext cx="8938472" cy="688256"/>
          </a:xfrm>
        </p:spPr>
        <p:txBody>
          <a:bodyPr/>
          <a:lstStyle/>
          <a:p>
            <a:r>
              <a:rPr lang="en-US" dirty="0" smtClean="0"/>
              <a:t>Open Education, Knowledge Sharing,</a:t>
            </a:r>
            <a:br>
              <a:rPr lang="en-US" dirty="0" smtClean="0"/>
            </a:br>
            <a:r>
              <a:rPr lang="en-US" dirty="0" smtClean="0"/>
              <a:t>Team Working, Helping Others </a:t>
            </a:r>
            <a:endParaRPr lang="en-US" dirty="0"/>
          </a:p>
        </p:txBody>
      </p:sp>
      <p:pic>
        <p:nvPicPr>
          <p:cNvPr id="2050" name="Picture 2" descr="http://www.kzoolf.org/wp-content/uploads/2010/08/PlannedGiving-ist2_609093-growth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4772" y="964057"/>
            <a:ext cx="3505200" cy="22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2726">
            <a:off x="762849" y="893406"/>
            <a:ext cx="2377646" cy="2377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http://wiki.myexperiment.org/images/OpenSciencePS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9054">
            <a:off x="8044276" y="1883487"/>
            <a:ext cx="3798434" cy="14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knowledge sharing</a:t>
            </a:r>
            <a:r>
              <a:rPr lang="en-US" dirty="0" smtClean="0"/>
              <a:t>"?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modern concept in </a:t>
            </a:r>
            <a:r>
              <a:rPr lang="en-US" dirty="0"/>
              <a:t>education </a:t>
            </a:r>
            <a:r>
              <a:rPr lang="en-US" dirty="0" smtClean="0"/>
              <a:t>and society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Knowledge becomes open to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High-quality training becomes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Idea broadly supported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World's top universities like Harvard, MIT, Berkeley, Stanford, Oxford, Cambridge,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 free training </a:t>
            </a:r>
            <a:r>
              <a:rPr lang="en-US" dirty="0" smtClean="0">
                <a:hlinkClick r:id="rId2"/>
              </a:rPr>
              <a:t>MOOC sites</a:t>
            </a:r>
            <a:r>
              <a:rPr lang="en-US" dirty="0" smtClean="0"/>
              <a:t>: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Khan Academy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Coursera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Udacity</a:t>
            </a:r>
            <a:r>
              <a:rPr lang="en-US" dirty="0"/>
              <a:t>, </a:t>
            </a:r>
            <a:r>
              <a:rPr lang="en-US" dirty="0" smtClean="0">
                <a:hlinkClick r:id="rId6"/>
              </a:rPr>
              <a:t>edX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Ucha.se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Codecademy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Code.org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Code School</a:t>
            </a:r>
            <a:r>
              <a:rPr lang="en-US" dirty="0" smtClean="0"/>
              <a:t>, </a:t>
            </a:r>
            <a:r>
              <a:rPr lang="en-US" dirty="0" smtClean="0">
                <a:hlinkClick r:id="rId11"/>
              </a:rPr>
              <a:t>Telerik Academy</a:t>
            </a:r>
            <a:r>
              <a:rPr lang="en-US" dirty="0" smtClean="0"/>
              <a:t>, </a:t>
            </a:r>
            <a:r>
              <a:rPr lang="en-US" dirty="0" smtClean="0">
                <a:hlinkClick r:id="rId12"/>
              </a:rPr>
              <a:t>SoftUni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Knowledge and Education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/>
          <a:srcRect l="3801" t="4271" r="3247" b="7502"/>
          <a:stretch/>
        </p:blipFill>
        <p:spPr>
          <a:xfrm>
            <a:off x="8478220" y="1530350"/>
            <a:ext cx="30480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2"/>
              </a:rPr>
              <a:t>http://en.wikipedia.org/wiki/Open_education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Citizen Science (Open Science)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3"/>
              </a:rPr>
              <a:t>http://en.wikipedia.org/wiki/Citizen_science</a:t>
            </a:r>
            <a:r>
              <a:rPr lang="en-US" sz="2800" dirty="0"/>
              <a:t> 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Foundation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4"/>
              </a:rPr>
              <a:t>http://okfn.org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Conference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5"/>
              </a:rPr>
              <a:t>http://okcon.org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Government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6"/>
              </a:rPr>
              <a:t>http://www.opengovpartnership.org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Becomes Open!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12" y="2971800"/>
            <a:ext cx="3429000" cy="27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101380"/>
            <a:ext cx="11804822" cy="462009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it works?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Initially you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help from the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 smtClean="0"/>
              <a:t>E.g. from the Software University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You start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 job</a:t>
            </a:r>
            <a:r>
              <a:rPr lang="en-US" dirty="0" smtClean="0"/>
              <a:t>, have a good life standard, good incomes, etc.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Give back 10% of what you have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/>
              <a:t>help by volunteer work, by charity</a:t>
            </a:r>
            <a:r>
              <a:rPr lang="en-US" dirty="0"/>
              <a:t> </a:t>
            </a:r>
            <a:r>
              <a:rPr lang="en-US" dirty="0" smtClean="0"/>
              <a:t>or by sharing your knowledge and skills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Culture of Helping Others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94212" y="1268104"/>
            <a:ext cx="6172200" cy="1143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2800" b="1" i="1" dirty="0"/>
              <a:t>if one lights a fire for others, one will brighten one’s own way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~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Buddha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32664"/>
            <a:ext cx="8938472" cy="820600"/>
          </a:xfrm>
        </p:spPr>
        <p:txBody>
          <a:bodyPr/>
          <a:lstStyle/>
          <a:p>
            <a:r>
              <a:rPr lang="en-US" dirty="0" smtClean="0"/>
              <a:t>Start Your Own Blog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134632"/>
            <a:ext cx="8938472" cy="688256"/>
          </a:xfrm>
        </p:spPr>
        <p:txBody>
          <a:bodyPr/>
          <a:lstStyle/>
          <a:p>
            <a:r>
              <a:rPr lang="en-US" dirty="0" smtClean="0"/>
              <a:t>WordPress, Blogger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2194">
            <a:off x="673086" y="2373313"/>
            <a:ext cx="5561059" cy="1356599"/>
          </a:xfrm>
          <a:prstGeom prst="rect">
            <a:avLst/>
          </a:prstGeom>
        </p:spPr>
      </p:pic>
      <p:pic>
        <p:nvPicPr>
          <p:cNvPr id="10" name="Picture 2" descr="http://img4.wikia.nocookie.net/__cb20111219081317/halo/images/d/d5/Blogger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8936">
            <a:off x="8316478" y="1948083"/>
            <a:ext cx="2392299" cy="23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1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973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WordPress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41" y="2667000"/>
            <a:ext cx="7080614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</a:t>
            </a:r>
            <a:endParaRPr lang="bg-BG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WordPress?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dirty="0"/>
              <a:t>T</a:t>
            </a:r>
            <a:r>
              <a:rPr lang="en-GB" dirty="0" smtClean="0"/>
              <a:t>he</a:t>
            </a:r>
            <a:r>
              <a:rPr lang="en-GB" dirty="0"/>
              <a:t> most popular online publishing platform, currently powering more than 20% of the web</a:t>
            </a:r>
            <a:r>
              <a:rPr lang="en-GB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Offers free hosting at </a:t>
            </a:r>
            <a:r>
              <a:rPr lang="en-US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blogname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.wordpress.com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can find it at </a:t>
            </a:r>
            <a:r>
              <a:rPr lang="en-US" dirty="0" smtClean="0">
                <a:hlinkClick r:id="rId3"/>
              </a:rPr>
              <a:t>https://wordpress.com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4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41" y="2667000"/>
            <a:ext cx="7080614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627</Words>
  <Application>Microsoft Office PowerPoint</Application>
  <PresentationFormat>Custom</PresentationFormat>
  <Paragraphs>129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SoftUni 16x9</vt:lpstr>
      <vt:lpstr>1_SoftUni 16x9</vt:lpstr>
      <vt:lpstr>2_SoftUni 16x9</vt:lpstr>
      <vt:lpstr>Start Your Own Blog</vt:lpstr>
      <vt:lpstr>The Culture of Knowledge Sharing and Collaboration</vt:lpstr>
      <vt:lpstr>Open Knowledge and Education</vt:lpstr>
      <vt:lpstr>The World Becomes Open!</vt:lpstr>
      <vt:lpstr>The Culture of Helping Others</vt:lpstr>
      <vt:lpstr>Start Your Own Blog</vt:lpstr>
      <vt:lpstr>WordPress</vt:lpstr>
      <vt:lpstr>WordPress</vt:lpstr>
      <vt:lpstr>WordPress</vt:lpstr>
      <vt:lpstr>Blogger</vt:lpstr>
      <vt:lpstr>Blogger</vt:lpstr>
      <vt:lpstr>Blogger</vt:lpstr>
      <vt:lpstr>Good Practices</vt:lpstr>
      <vt:lpstr>nakov.com</vt:lpstr>
      <vt:lpstr>peshev.net</vt:lpstr>
      <vt:lpstr>Others</vt:lpstr>
      <vt:lpstr>Start Your Own Blog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2015-09-18T11:32:58Z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